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2" r:id="rId2"/>
    <p:sldId id="273" r:id="rId3"/>
    <p:sldId id="257" r:id="rId4"/>
    <p:sldId id="258" r:id="rId5"/>
    <p:sldId id="261" r:id="rId6"/>
    <p:sldId id="266" r:id="rId7"/>
    <p:sldId id="271" r:id="rId8"/>
    <p:sldId id="270" r:id="rId9"/>
    <p:sldId id="267" r:id="rId10"/>
    <p:sldId id="268" r:id="rId11"/>
    <p:sldId id="269" r:id="rId12"/>
    <p:sldId id="259" r:id="rId13"/>
    <p:sldId id="275" r:id="rId14"/>
    <p:sldId id="262" r:id="rId15"/>
    <p:sldId id="274" r:id="rId16"/>
    <p:sldId id="265" r:id="rId17"/>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3BBC78C-D0AC-40A9-A6D5-5DDBB2D3D589}">
          <p14:sldIdLst>
            <p14:sldId id="272"/>
            <p14:sldId id="273"/>
            <p14:sldId id="257"/>
            <p14:sldId id="258"/>
            <p14:sldId id="261"/>
            <p14:sldId id="266"/>
            <p14:sldId id="271"/>
            <p14:sldId id="270"/>
            <p14:sldId id="267"/>
            <p14:sldId id="268"/>
            <p14:sldId id="269"/>
            <p14:sldId id="259"/>
            <p14:sldId id="275"/>
            <p14:sldId id="262"/>
            <p14:sldId id="27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5388" autoAdjust="0"/>
  </p:normalViewPr>
  <p:slideViewPr>
    <p:cSldViewPr snapToGrid="0">
      <p:cViewPr varScale="1">
        <p:scale>
          <a:sx n="82" d="100"/>
          <a:sy n="82" d="100"/>
        </p:scale>
        <p:origin x="557"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E6D88-3E67-892A-A93D-F4FD29CA0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568894F-9EEB-74D7-61D2-CF5C1F6D24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2211D98-0E66-6C0D-0040-25F9C9EB6CEF}"/>
              </a:ext>
            </a:extLst>
          </p:cNvPr>
          <p:cNvSpPr>
            <a:spLocks noGrp="1"/>
          </p:cNvSpPr>
          <p:nvPr>
            <p:ph type="dt" sz="half" idx="10"/>
          </p:nvPr>
        </p:nvSpPr>
        <p:spPr/>
        <p:txBody>
          <a:bodyPr/>
          <a:lstStyle/>
          <a:p>
            <a:fld id="{352E0957-69B9-47ED-A366-7BF8E157C108}" type="datetimeFigureOut">
              <a:rPr lang="en-IN" smtClean="0"/>
              <a:t>25-11-2023</a:t>
            </a:fld>
            <a:endParaRPr lang="en-IN"/>
          </a:p>
        </p:txBody>
      </p:sp>
      <p:sp>
        <p:nvSpPr>
          <p:cNvPr id="5" name="Footer Placeholder 4">
            <a:extLst>
              <a:ext uri="{FF2B5EF4-FFF2-40B4-BE49-F238E27FC236}">
                <a16:creationId xmlns:a16="http://schemas.microsoft.com/office/drawing/2014/main" id="{DB64E41B-6EEC-202D-7760-1F3F8A0942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328ABD-971B-6475-BE57-516B4B54E764}"/>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291059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C70B-2DC6-C4A4-4379-96C39DBB72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50DAAE-0F17-358A-35E6-8D43B0C93D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6620A8-E42B-0D8A-8395-54535E3A2141}"/>
              </a:ext>
            </a:extLst>
          </p:cNvPr>
          <p:cNvSpPr>
            <a:spLocks noGrp="1"/>
          </p:cNvSpPr>
          <p:nvPr>
            <p:ph type="dt" sz="half" idx="10"/>
          </p:nvPr>
        </p:nvSpPr>
        <p:spPr/>
        <p:txBody>
          <a:bodyPr/>
          <a:lstStyle/>
          <a:p>
            <a:fld id="{352E0957-69B9-47ED-A366-7BF8E157C108}" type="datetimeFigureOut">
              <a:rPr lang="en-IN" smtClean="0"/>
              <a:t>25-11-2023</a:t>
            </a:fld>
            <a:endParaRPr lang="en-IN"/>
          </a:p>
        </p:txBody>
      </p:sp>
      <p:sp>
        <p:nvSpPr>
          <p:cNvPr id="5" name="Footer Placeholder 4">
            <a:extLst>
              <a:ext uri="{FF2B5EF4-FFF2-40B4-BE49-F238E27FC236}">
                <a16:creationId xmlns:a16="http://schemas.microsoft.com/office/drawing/2014/main" id="{046DC5A0-68D9-F66D-D1C7-B143167048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E096D8-B676-F105-4074-2D68275C0415}"/>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2907871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3B63C1-2F16-EA14-CCCB-BAE6274904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4A20A8-2AC4-374D-906C-93F3212C56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F2086E-6527-3845-21EE-9A8CCFCC78F0}"/>
              </a:ext>
            </a:extLst>
          </p:cNvPr>
          <p:cNvSpPr>
            <a:spLocks noGrp="1"/>
          </p:cNvSpPr>
          <p:nvPr>
            <p:ph type="dt" sz="half" idx="10"/>
          </p:nvPr>
        </p:nvSpPr>
        <p:spPr/>
        <p:txBody>
          <a:bodyPr/>
          <a:lstStyle/>
          <a:p>
            <a:fld id="{352E0957-69B9-47ED-A366-7BF8E157C108}" type="datetimeFigureOut">
              <a:rPr lang="en-IN" smtClean="0"/>
              <a:t>25-11-2023</a:t>
            </a:fld>
            <a:endParaRPr lang="en-IN"/>
          </a:p>
        </p:txBody>
      </p:sp>
      <p:sp>
        <p:nvSpPr>
          <p:cNvPr id="5" name="Footer Placeholder 4">
            <a:extLst>
              <a:ext uri="{FF2B5EF4-FFF2-40B4-BE49-F238E27FC236}">
                <a16:creationId xmlns:a16="http://schemas.microsoft.com/office/drawing/2014/main" id="{8589DCF6-6787-059D-85D8-91FEFF108D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9EA9D0-4307-7641-312B-75B91F5CF729}"/>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93113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1F5C-FF11-689F-46A9-8FAF1A35B3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D8D1422-9E6C-02FA-1B3D-2836561F08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97895D-7166-227A-B0BA-71466A2DAE85}"/>
              </a:ext>
            </a:extLst>
          </p:cNvPr>
          <p:cNvSpPr>
            <a:spLocks noGrp="1"/>
          </p:cNvSpPr>
          <p:nvPr>
            <p:ph type="dt" sz="half" idx="10"/>
          </p:nvPr>
        </p:nvSpPr>
        <p:spPr/>
        <p:txBody>
          <a:bodyPr/>
          <a:lstStyle/>
          <a:p>
            <a:fld id="{352E0957-69B9-47ED-A366-7BF8E157C108}" type="datetimeFigureOut">
              <a:rPr lang="en-IN" smtClean="0"/>
              <a:t>25-11-2023</a:t>
            </a:fld>
            <a:endParaRPr lang="en-IN"/>
          </a:p>
        </p:txBody>
      </p:sp>
      <p:sp>
        <p:nvSpPr>
          <p:cNvPr id="5" name="Footer Placeholder 4">
            <a:extLst>
              <a:ext uri="{FF2B5EF4-FFF2-40B4-BE49-F238E27FC236}">
                <a16:creationId xmlns:a16="http://schemas.microsoft.com/office/drawing/2014/main" id="{870D2331-E95C-D518-A586-4539605266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638D88-5400-DC72-4E3D-B175055A0745}"/>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2140852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A8F3A-4288-539B-50A4-BF624C853B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60BDCF1-9CE9-B355-2A32-6EC20BF3AC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4B12FB-1C48-290C-263F-B15D907EC960}"/>
              </a:ext>
            </a:extLst>
          </p:cNvPr>
          <p:cNvSpPr>
            <a:spLocks noGrp="1"/>
          </p:cNvSpPr>
          <p:nvPr>
            <p:ph type="dt" sz="half" idx="10"/>
          </p:nvPr>
        </p:nvSpPr>
        <p:spPr/>
        <p:txBody>
          <a:bodyPr/>
          <a:lstStyle/>
          <a:p>
            <a:fld id="{352E0957-69B9-47ED-A366-7BF8E157C108}" type="datetimeFigureOut">
              <a:rPr lang="en-IN" smtClean="0"/>
              <a:t>25-11-2023</a:t>
            </a:fld>
            <a:endParaRPr lang="en-IN"/>
          </a:p>
        </p:txBody>
      </p:sp>
      <p:sp>
        <p:nvSpPr>
          <p:cNvPr id="5" name="Footer Placeholder 4">
            <a:extLst>
              <a:ext uri="{FF2B5EF4-FFF2-40B4-BE49-F238E27FC236}">
                <a16:creationId xmlns:a16="http://schemas.microsoft.com/office/drawing/2014/main" id="{C659B36D-1923-5FEE-4BCB-ECFF84BE32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832435-1C7A-20DD-835E-A64C9AA92C31}"/>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51441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138DF-609B-CB59-9455-0AB8B4B1607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472DF2-48D4-962A-F5EE-C12DC64812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637092-093B-6F05-F808-3F1D89FA38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08D97F-2F04-1ADC-F62F-E9BA48E46AA0}"/>
              </a:ext>
            </a:extLst>
          </p:cNvPr>
          <p:cNvSpPr>
            <a:spLocks noGrp="1"/>
          </p:cNvSpPr>
          <p:nvPr>
            <p:ph type="dt" sz="half" idx="10"/>
          </p:nvPr>
        </p:nvSpPr>
        <p:spPr/>
        <p:txBody>
          <a:bodyPr/>
          <a:lstStyle/>
          <a:p>
            <a:fld id="{352E0957-69B9-47ED-A366-7BF8E157C108}" type="datetimeFigureOut">
              <a:rPr lang="en-IN" smtClean="0"/>
              <a:t>25-11-2023</a:t>
            </a:fld>
            <a:endParaRPr lang="en-IN"/>
          </a:p>
        </p:txBody>
      </p:sp>
      <p:sp>
        <p:nvSpPr>
          <p:cNvPr id="6" name="Footer Placeholder 5">
            <a:extLst>
              <a:ext uri="{FF2B5EF4-FFF2-40B4-BE49-F238E27FC236}">
                <a16:creationId xmlns:a16="http://schemas.microsoft.com/office/drawing/2014/main" id="{55858C42-E44E-42C3-A3A3-DB6D59EA937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EA7377-2FB9-C17C-D947-0BE19F52C161}"/>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785781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57A0-6F7F-B92D-6C9B-B23751B1C4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9E05EC-7067-4EB1-0400-DF7B389F5B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5FF71D-D38A-04FE-176F-AA99458709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4A4925-16D5-D4AC-B817-5319A08327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8B39F7-C1D0-891D-AD26-9D286F3EEA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69F1478-05DD-61C0-70FC-8F74EFF2B26C}"/>
              </a:ext>
            </a:extLst>
          </p:cNvPr>
          <p:cNvSpPr>
            <a:spLocks noGrp="1"/>
          </p:cNvSpPr>
          <p:nvPr>
            <p:ph type="dt" sz="half" idx="10"/>
          </p:nvPr>
        </p:nvSpPr>
        <p:spPr/>
        <p:txBody>
          <a:bodyPr/>
          <a:lstStyle/>
          <a:p>
            <a:fld id="{352E0957-69B9-47ED-A366-7BF8E157C108}" type="datetimeFigureOut">
              <a:rPr lang="en-IN" smtClean="0"/>
              <a:t>25-11-2023</a:t>
            </a:fld>
            <a:endParaRPr lang="en-IN"/>
          </a:p>
        </p:txBody>
      </p:sp>
      <p:sp>
        <p:nvSpPr>
          <p:cNvPr id="8" name="Footer Placeholder 7">
            <a:extLst>
              <a:ext uri="{FF2B5EF4-FFF2-40B4-BE49-F238E27FC236}">
                <a16:creationId xmlns:a16="http://schemas.microsoft.com/office/drawing/2014/main" id="{375D170D-B730-7259-8562-F0E209ED083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39692FF-8F1F-E2DA-4C49-52FCD7743CB9}"/>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610133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CE776-6E11-D942-5D09-03F336D05E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626B25B-9766-9124-1D3C-1AF48226FA03}"/>
              </a:ext>
            </a:extLst>
          </p:cNvPr>
          <p:cNvSpPr>
            <a:spLocks noGrp="1"/>
          </p:cNvSpPr>
          <p:nvPr>
            <p:ph type="dt" sz="half" idx="10"/>
          </p:nvPr>
        </p:nvSpPr>
        <p:spPr/>
        <p:txBody>
          <a:bodyPr/>
          <a:lstStyle/>
          <a:p>
            <a:fld id="{352E0957-69B9-47ED-A366-7BF8E157C108}" type="datetimeFigureOut">
              <a:rPr lang="en-IN" smtClean="0"/>
              <a:t>25-11-2023</a:t>
            </a:fld>
            <a:endParaRPr lang="en-IN"/>
          </a:p>
        </p:txBody>
      </p:sp>
      <p:sp>
        <p:nvSpPr>
          <p:cNvPr id="4" name="Footer Placeholder 3">
            <a:extLst>
              <a:ext uri="{FF2B5EF4-FFF2-40B4-BE49-F238E27FC236}">
                <a16:creationId xmlns:a16="http://schemas.microsoft.com/office/drawing/2014/main" id="{FEF6D9A2-3C7E-58F0-28D8-D3591EA693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EFBAC4B-B2B9-7F01-9132-C825D32C8A5C}"/>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700013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4C16C4-0960-6073-0C35-E07B5D9FBF3F}"/>
              </a:ext>
            </a:extLst>
          </p:cNvPr>
          <p:cNvSpPr>
            <a:spLocks noGrp="1"/>
          </p:cNvSpPr>
          <p:nvPr>
            <p:ph type="dt" sz="half" idx="10"/>
          </p:nvPr>
        </p:nvSpPr>
        <p:spPr/>
        <p:txBody>
          <a:bodyPr/>
          <a:lstStyle/>
          <a:p>
            <a:fld id="{352E0957-69B9-47ED-A366-7BF8E157C108}" type="datetimeFigureOut">
              <a:rPr lang="en-IN" smtClean="0"/>
              <a:t>25-11-2023</a:t>
            </a:fld>
            <a:endParaRPr lang="en-IN"/>
          </a:p>
        </p:txBody>
      </p:sp>
      <p:sp>
        <p:nvSpPr>
          <p:cNvPr id="3" name="Footer Placeholder 2">
            <a:extLst>
              <a:ext uri="{FF2B5EF4-FFF2-40B4-BE49-F238E27FC236}">
                <a16:creationId xmlns:a16="http://schemas.microsoft.com/office/drawing/2014/main" id="{CFF0189C-E0F1-0AF6-C32A-D8CDF9428E1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446D5BF-06F7-8D75-5D03-CC3BD6B2812F}"/>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1862415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959D-700C-6885-1AD7-3ECCA2AE3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B2441EE-A879-6968-26BB-1A88A9AEAD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E6265E2-EF34-C2E6-09F6-97840E213A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02D499-CCA9-448C-A812-C37DB3A72502}"/>
              </a:ext>
            </a:extLst>
          </p:cNvPr>
          <p:cNvSpPr>
            <a:spLocks noGrp="1"/>
          </p:cNvSpPr>
          <p:nvPr>
            <p:ph type="dt" sz="half" idx="10"/>
          </p:nvPr>
        </p:nvSpPr>
        <p:spPr/>
        <p:txBody>
          <a:bodyPr/>
          <a:lstStyle/>
          <a:p>
            <a:fld id="{352E0957-69B9-47ED-A366-7BF8E157C108}" type="datetimeFigureOut">
              <a:rPr lang="en-IN" smtClean="0"/>
              <a:t>25-11-2023</a:t>
            </a:fld>
            <a:endParaRPr lang="en-IN"/>
          </a:p>
        </p:txBody>
      </p:sp>
      <p:sp>
        <p:nvSpPr>
          <p:cNvPr id="6" name="Footer Placeholder 5">
            <a:extLst>
              <a:ext uri="{FF2B5EF4-FFF2-40B4-BE49-F238E27FC236}">
                <a16:creationId xmlns:a16="http://schemas.microsoft.com/office/drawing/2014/main" id="{9F5E1B01-EE1D-C95F-5B43-1274BBE5C6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C31265-1FCB-F12B-F23C-5FC9B3EE2130}"/>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1287217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2DD0-820B-3A21-207C-AF52DAE60C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D9EA20-ABA0-92E2-D61A-2F46C1AA42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CDF75B-C2FB-81BE-FA67-CE388401C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247E80-CAD7-C156-6B4C-36E7BC3B688A}"/>
              </a:ext>
            </a:extLst>
          </p:cNvPr>
          <p:cNvSpPr>
            <a:spLocks noGrp="1"/>
          </p:cNvSpPr>
          <p:nvPr>
            <p:ph type="dt" sz="half" idx="10"/>
          </p:nvPr>
        </p:nvSpPr>
        <p:spPr/>
        <p:txBody>
          <a:bodyPr/>
          <a:lstStyle/>
          <a:p>
            <a:fld id="{352E0957-69B9-47ED-A366-7BF8E157C108}" type="datetimeFigureOut">
              <a:rPr lang="en-IN" smtClean="0"/>
              <a:t>25-11-2023</a:t>
            </a:fld>
            <a:endParaRPr lang="en-IN"/>
          </a:p>
        </p:txBody>
      </p:sp>
      <p:sp>
        <p:nvSpPr>
          <p:cNvPr id="6" name="Footer Placeholder 5">
            <a:extLst>
              <a:ext uri="{FF2B5EF4-FFF2-40B4-BE49-F238E27FC236}">
                <a16:creationId xmlns:a16="http://schemas.microsoft.com/office/drawing/2014/main" id="{748FFC60-79E5-4C38-7C25-94CF47D81F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4248EF-8E69-61E5-1FD6-06A9AB757A4F}"/>
              </a:ext>
            </a:extLst>
          </p:cNvPr>
          <p:cNvSpPr>
            <a:spLocks noGrp="1"/>
          </p:cNvSpPr>
          <p:nvPr>
            <p:ph type="sldNum" sz="quarter" idx="12"/>
          </p:nvPr>
        </p:nvSpPr>
        <p:spPr/>
        <p:txBody>
          <a:bodyPr/>
          <a:lstStyle/>
          <a:p>
            <a:fld id="{64C5D7D2-8AF7-4D31-8A06-7368D322111F}" type="slidenum">
              <a:rPr lang="en-IN" smtClean="0"/>
              <a:t>‹#›</a:t>
            </a:fld>
            <a:endParaRPr lang="en-IN"/>
          </a:p>
        </p:txBody>
      </p:sp>
    </p:spTree>
    <p:extLst>
      <p:ext uri="{BB962C8B-B14F-4D97-AF65-F5344CB8AC3E}">
        <p14:creationId xmlns:p14="http://schemas.microsoft.com/office/powerpoint/2010/main" val="774345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20B9AC-6FD4-BEED-8ABB-78DD0AF4C0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D05289-56B0-4661-F5A2-18EC37621F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0A6B0E-729C-142F-AEF3-F27D30510A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2E0957-69B9-47ED-A366-7BF8E157C108}" type="datetimeFigureOut">
              <a:rPr lang="en-IN" smtClean="0"/>
              <a:t>25-11-2023</a:t>
            </a:fld>
            <a:endParaRPr lang="en-IN"/>
          </a:p>
        </p:txBody>
      </p:sp>
      <p:sp>
        <p:nvSpPr>
          <p:cNvPr id="5" name="Footer Placeholder 4">
            <a:extLst>
              <a:ext uri="{FF2B5EF4-FFF2-40B4-BE49-F238E27FC236}">
                <a16:creationId xmlns:a16="http://schemas.microsoft.com/office/drawing/2014/main" id="{574208BF-059F-0881-BEE4-8803F381A8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124986A-F095-3DA5-E1FB-790E65C272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C5D7D2-8AF7-4D31-8A06-7368D322111F}" type="slidenum">
              <a:rPr lang="en-IN" smtClean="0"/>
              <a:t>‹#›</a:t>
            </a:fld>
            <a:endParaRPr lang="en-IN"/>
          </a:p>
        </p:txBody>
      </p:sp>
    </p:spTree>
    <p:extLst>
      <p:ext uri="{BB962C8B-B14F-4D97-AF65-F5344CB8AC3E}">
        <p14:creationId xmlns:p14="http://schemas.microsoft.com/office/powerpoint/2010/main" val="224964386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codeacademy.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7.xml"/><Relationship Id="rId5" Type="http://schemas.openxmlformats.org/officeDocument/2006/relationships/hyperlink" Target="http://www.javatpoint.com/" TargetMode="External"/><Relationship Id="rId4" Type="http://schemas.openxmlformats.org/officeDocument/2006/relationships/hyperlink" Target="http://www.learn-html.or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5526-A816-5701-EF53-22368D5FC931}"/>
              </a:ext>
            </a:extLst>
          </p:cNvPr>
          <p:cNvSpPr>
            <a:spLocks noGrp="1"/>
          </p:cNvSpPr>
          <p:nvPr>
            <p:ph type="title"/>
          </p:nvPr>
        </p:nvSpPr>
        <p:spPr/>
        <p:txBody>
          <a:bodyPr/>
          <a:lstStyle/>
          <a:p>
            <a:pPr algn="ctr">
              <a:spcBef>
                <a:spcPts val="1200"/>
              </a:spcBef>
            </a:pPr>
            <a:r>
              <a:rPr lang="en-US" sz="4400" b="1" dirty="0">
                <a:solidFill>
                  <a:srgbClr val="000000"/>
                </a:solidFill>
                <a:effectLst/>
                <a:latin typeface="Times New Roman" panose="02020603050405020304" pitchFamily="18" charset="0"/>
                <a:ea typeface="Calibri" panose="020F0502020204030204" pitchFamily="34" charset="0"/>
                <a:cs typeface="MSP Mincho"/>
              </a:rPr>
              <a:t>GOMATI DISTRICT POLYTECHNIC</a:t>
            </a:r>
            <a:br>
              <a:rPr lang="en-IN" sz="2000" dirty="0">
                <a:solidFill>
                  <a:srgbClr val="000000"/>
                </a:solidFill>
                <a:effectLst/>
                <a:latin typeface="MSP Mincho"/>
                <a:ea typeface="Calibri" panose="020F0502020204030204" pitchFamily="34" charset="0"/>
                <a:cs typeface="MSP Mincho"/>
              </a:rPr>
            </a:br>
            <a:endParaRPr lang="en-IN" dirty="0">
              <a:solidFill>
                <a:srgbClr val="FF0000"/>
              </a:solidFill>
            </a:endParaRPr>
          </a:p>
        </p:txBody>
      </p:sp>
      <p:pic>
        <p:nvPicPr>
          <p:cNvPr id="5" name="Picture 4">
            <a:extLst>
              <a:ext uri="{FF2B5EF4-FFF2-40B4-BE49-F238E27FC236}">
                <a16:creationId xmlns:a16="http://schemas.microsoft.com/office/drawing/2014/main" id="{D8A17861-B4D5-D842-C2FF-4B76818880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9171" y="1172043"/>
            <a:ext cx="1418610" cy="1434916"/>
          </a:xfrm>
          <a:prstGeom prst="rect">
            <a:avLst/>
          </a:prstGeom>
        </p:spPr>
      </p:pic>
      <p:sp>
        <p:nvSpPr>
          <p:cNvPr id="7" name="TextBox 6">
            <a:extLst>
              <a:ext uri="{FF2B5EF4-FFF2-40B4-BE49-F238E27FC236}">
                <a16:creationId xmlns:a16="http://schemas.microsoft.com/office/drawing/2014/main" id="{0171372F-369F-67A6-0A82-2F451CA1FA17}"/>
              </a:ext>
            </a:extLst>
          </p:cNvPr>
          <p:cNvSpPr txBox="1"/>
          <p:nvPr/>
        </p:nvSpPr>
        <p:spPr>
          <a:xfrm>
            <a:off x="2851355" y="2836476"/>
            <a:ext cx="6213987" cy="584775"/>
          </a:xfrm>
          <a:prstGeom prst="rect">
            <a:avLst/>
          </a:prstGeom>
          <a:noFill/>
        </p:spPr>
        <p:txBody>
          <a:bodyPr wrap="square">
            <a:spAutoFit/>
          </a:bodyPr>
          <a:lstStyle/>
          <a:p>
            <a:pPr algn="ctr"/>
            <a:r>
              <a:rPr lang="en-IN" sz="3200" dirty="0">
                <a:solidFill>
                  <a:schemeClr val="bg1"/>
                </a:solidFill>
              </a:rPr>
              <a:t>Presentation on Online Job Portal:</a:t>
            </a:r>
            <a:endParaRPr lang="en-IN" sz="2000" dirty="0">
              <a:solidFill>
                <a:schemeClr val="bg1"/>
              </a:solidFill>
            </a:endParaRPr>
          </a:p>
        </p:txBody>
      </p:sp>
      <p:sp>
        <p:nvSpPr>
          <p:cNvPr id="9" name="TextBox 8">
            <a:extLst>
              <a:ext uri="{FF2B5EF4-FFF2-40B4-BE49-F238E27FC236}">
                <a16:creationId xmlns:a16="http://schemas.microsoft.com/office/drawing/2014/main" id="{6B3BD08C-82F0-B297-4B99-719EA6D8D4CE}"/>
              </a:ext>
            </a:extLst>
          </p:cNvPr>
          <p:cNvSpPr txBox="1"/>
          <p:nvPr/>
        </p:nvSpPr>
        <p:spPr>
          <a:xfrm>
            <a:off x="2820476" y="3521048"/>
            <a:ext cx="6096000" cy="463397"/>
          </a:xfrm>
          <a:prstGeom prst="rect">
            <a:avLst/>
          </a:prstGeom>
          <a:noFill/>
        </p:spPr>
        <p:txBody>
          <a:bodyPr wrap="square">
            <a:spAutoFit/>
          </a:bodyPr>
          <a:lstStyle/>
          <a:p>
            <a:pPr algn="ctr">
              <a:lnSpc>
                <a:spcPct val="150000"/>
              </a:lnSpc>
            </a:pPr>
            <a:r>
              <a:rPr lang="en-US" u="sng" dirty="0">
                <a:solidFill>
                  <a:srgbClr val="000000"/>
                </a:solidFill>
                <a:latin typeface="Times New Roman" panose="02020603050405020304" pitchFamily="18" charset="0"/>
                <a:ea typeface="Calibri" panose="020F0502020204030204" pitchFamily="34" charset="0"/>
                <a:cs typeface="MSP Mincho"/>
              </a:rPr>
              <a:t>PRESENTED</a:t>
            </a:r>
            <a:r>
              <a:rPr lang="en-US" sz="1800" u="sng" dirty="0">
                <a:solidFill>
                  <a:srgbClr val="000000"/>
                </a:solidFill>
                <a:effectLst/>
                <a:latin typeface="Times New Roman" panose="02020603050405020304" pitchFamily="18" charset="0"/>
                <a:ea typeface="Calibri" panose="020F0502020204030204" pitchFamily="34" charset="0"/>
                <a:cs typeface="MSP Mincho"/>
              </a:rPr>
              <a:t> BY: </a:t>
            </a:r>
            <a:endParaRPr lang="en-IN" sz="1800" dirty="0">
              <a:solidFill>
                <a:srgbClr val="000000"/>
              </a:solidFill>
              <a:effectLst/>
              <a:latin typeface="MSP Mincho"/>
              <a:ea typeface="Calibri" panose="020F0502020204030204" pitchFamily="34" charset="0"/>
              <a:cs typeface="MSP Mincho"/>
            </a:endParaRPr>
          </a:p>
        </p:txBody>
      </p:sp>
      <p:sp>
        <p:nvSpPr>
          <p:cNvPr id="11" name="TextBox 10">
            <a:extLst>
              <a:ext uri="{FF2B5EF4-FFF2-40B4-BE49-F238E27FC236}">
                <a16:creationId xmlns:a16="http://schemas.microsoft.com/office/drawing/2014/main" id="{7B52E498-6679-2FCC-26E0-1711DB9CE813}"/>
              </a:ext>
            </a:extLst>
          </p:cNvPr>
          <p:cNvSpPr txBox="1"/>
          <p:nvPr/>
        </p:nvSpPr>
        <p:spPr>
          <a:xfrm>
            <a:off x="2820476" y="4028199"/>
            <a:ext cx="6096000" cy="2446824"/>
          </a:xfrm>
          <a:prstGeom prst="rect">
            <a:avLst/>
          </a:prstGeom>
          <a:noFill/>
        </p:spPr>
        <p:txBody>
          <a:bodyPr wrap="square">
            <a:spAutoFit/>
          </a:bodyPr>
          <a:lstStyle/>
          <a:p>
            <a:pPr algn="ctr">
              <a:lnSpc>
                <a:spcPct val="150000"/>
              </a:lnSpc>
            </a:pPr>
            <a:r>
              <a:rPr lang="en-US" sz="1800" b="1" dirty="0">
                <a:solidFill>
                  <a:srgbClr val="000000"/>
                </a:solidFill>
                <a:effectLst/>
                <a:latin typeface="Times New Roman" panose="02020603050405020304" pitchFamily="18" charset="0"/>
                <a:ea typeface="Calibri" panose="020F0502020204030204" pitchFamily="34" charset="0"/>
                <a:cs typeface="MSP Mincho"/>
              </a:rPr>
              <a:t>Arkajyoti Roy</a:t>
            </a:r>
            <a:r>
              <a:rPr lang="en-US" sz="1800" b="1" baseline="-25000" dirty="0">
                <a:solidFill>
                  <a:srgbClr val="000000"/>
                </a:solidFill>
                <a:effectLst/>
                <a:latin typeface="Times New Roman" panose="02020603050405020304" pitchFamily="18" charset="0"/>
                <a:ea typeface="Calibri" panose="020F0502020204030204" pitchFamily="34" charset="0"/>
                <a:cs typeface="MSP Mincho"/>
              </a:rPr>
              <a:t> </a:t>
            </a:r>
            <a:r>
              <a:rPr lang="en-US" sz="1600" b="1" dirty="0">
                <a:solidFill>
                  <a:srgbClr val="000000"/>
                </a:solidFill>
                <a:effectLst/>
                <a:latin typeface="Times New Roman" panose="02020603050405020304" pitchFamily="18" charset="0"/>
                <a:ea typeface="Calibri" panose="020F0502020204030204" pitchFamily="34" charset="0"/>
                <a:cs typeface="MSP Mincho"/>
              </a:rPr>
              <a:t>(216305131)    </a:t>
            </a:r>
            <a:endParaRPr lang="en-IN" sz="1600" dirty="0">
              <a:solidFill>
                <a:srgbClr val="000000"/>
              </a:solidFill>
              <a:effectLst/>
              <a:latin typeface="MSP Mincho"/>
              <a:ea typeface="Calibri" panose="020F0502020204030204" pitchFamily="34" charset="0"/>
              <a:cs typeface="MSP Mincho"/>
            </a:endParaRPr>
          </a:p>
          <a:p>
            <a:pPr algn="ctr">
              <a:lnSpc>
                <a:spcPct val="150000"/>
              </a:lnSpc>
            </a:pPr>
            <a:r>
              <a:rPr lang="en-US" sz="1800" b="1" dirty="0" err="1">
                <a:solidFill>
                  <a:srgbClr val="000000"/>
                </a:solidFill>
                <a:effectLst/>
                <a:latin typeface="Times New Roman" panose="02020603050405020304" pitchFamily="18" charset="0"/>
                <a:ea typeface="Calibri" panose="020F0502020204030204" pitchFamily="34" charset="0"/>
                <a:cs typeface="MSP Mincho"/>
              </a:rPr>
              <a:t>Argha</a:t>
            </a:r>
            <a:r>
              <a:rPr lang="en-US" sz="1800" b="1" dirty="0">
                <a:solidFill>
                  <a:srgbClr val="000000"/>
                </a:solidFill>
                <a:effectLst/>
                <a:latin typeface="Times New Roman" panose="02020603050405020304" pitchFamily="18" charset="0"/>
                <a:ea typeface="Calibri" panose="020F0502020204030204" pitchFamily="34" charset="0"/>
                <a:cs typeface="MSP Mincho"/>
              </a:rPr>
              <a:t> Chakraborty </a:t>
            </a:r>
            <a:r>
              <a:rPr lang="en-US" sz="1600" b="1" dirty="0">
                <a:solidFill>
                  <a:srgbClr val="000000"/>
                </a:solidFill>
                <a:effectLst/>
                <a:latin typeface="Times New Roman" panose="02020603050405020304" pitchFamily="18" charset="0"/>
                <a:ea typeface="Calibri" panose="020F0502020204030204" pitchFamily="34" charset="0"/>
                <a:cs typeface="MSP Mincho"/>
              </a:rPr>
              <a:t>(216305130) </a:t>
            </a:r>
            <a:endParaRPr lang="en-IN" sz="1600" dirty="0">
              <a:solidFill>
                <a:srgbClr val="000000"/>
              </a:solidFill>
              <a:effectLst/>
              <a:latin typeface="MSP Mincho"/>
              <a:ea typeface="Calibri" panose="020F0502020204030204" pitchFamily="34" charset="0"/>
              <a:cs typeface="MSP Mincho"/>
            </a:endParaRPr>
          </a:p>
          <a:p>
            <a:pPr algn="ctr">
              <a:lnSpc>
                <a:spcPct val="150000"/>
              </a:lnSpc>
            </a:pPr>
            <a:r>
              <a:rPr lang="en-US" sz="1800" b="1" dirty="0" err="1">
                <a:solidFill>
                  <a:srgbClr val="000000"/>
                </a:solidFill>
                <a:effectLst/>
                <a:latin typeface="Times New Roman" panose="02020603050405020304" pitchFamily="18" charset="0"/>
                <a:ea typeface="Calibri" panose="020F0502020204030204" pitchFamily="34" charset="0"/>
                <a:cs typeface="MSP Mincho"/>
              </a:rPr>
              <a:t>Aradihto</a:t>
            </a:r>
            <a:r>
              <a:rPr lang="en-US" sz="1800" b="1" dirty="0">
                <a:solidFill>
                  <a:srgbClr val="000000"/>
                </a:solidFill>
                <a:effectLst/>
                <a:latin typeface="Times New Roman" panose="02020603050405020304" pitchFamily="18" charset="0"/>
                <a:ea typeface="Calibri" panose="020F0502020204030204" pitchFamily="34" charset="0"/>
                <a:cs typeface="MSP Mincho"/>
              </a:rPr>
              <a:t> Choudhury </a:t>
            </a:r>
            <a:r>
              <a:rPr lang="en-US" sz="1600" b="1" dirty="0">
                <a:solidFill>
                  <a:srgbClr val="000000"/>
                </a:solidFill>
                <a:effectLst/>
                <a:latin typeface="Times New Roman" panose="02020603050405020304" pitchFamily="18" charset="0"/>
                <a:ea typeface="Calibri" panose="020F0502020204030204" pitchFamily="34" charset="0"/>
                <a:cs typeface="MSP Mincho"/>
              </a:rPr>
              <a:t>(216305129)</a:t>
            </a:r>
            <a:endParaRPr lang="en-IN" sz="1600" dirty="0">
              <a:solidFill>
                <a:srgbClr val="000000"/>
              </a:solidFill>
              <a:effectLst/>
              <a:latin typeface="MSP Mincho"/>
              <a:ea typeface="Calibri" panose="020F0502020204030204" pitchFamily="34" charset="0"/>
              <a:cs typeface="MSP Mincho"/>
            </a:endParaRPr>
          </a:p>
          <a:p>
            <a:pPr algn="ctr">
              <a:lnSpc>
                <a:spcPct val="150000"/>
              </a:lnSpc>
            </a:pPr>
            <a:r>
              <a:rPr lang="en-US" sz="1800" b="1" dirty="0">
                <a:solidFill>
                  <a:srgbClr val="000000"/>
                </a:solidFill>
                <a:effectLst/>
                <a:latin typeface="Times New Roman" panose="02020603050405020304" pitchFamily="18" charset="0"/>
                <a:ea typeface="Calibri" panose="020F0502020204030204" pitchFamily="34" charset="0"/>
                <a:cs typeface="MSP Mincho"/>
              </a:rPr>
              <a:t>Shyamal Paul </a:t>
            </a:r>
            <a:r>
              <a:rPr lang="en-US" sz="1600" b="1" dirty="0">
                <a:solidFill>
                  <a:srgbClr val="000000"/>
                </a:solidFill>
                <a:effectLst/>
                <a:latin typeface="Times New Roman" panose="02020603050405020304" pitchFamily="18" charset="0"/>
                <a:ea typeface="Calibri" panose="020F0502020204030204" pitchFamily="34" charset="0"/>
                <a:cs typeface="MSP Mincho"/>
              </a:rPr>
              <a:t>(216305158)</a:t>
            </a:r>
            <a:endParaRPr lang="en-IN" sz="1600" dirty="0">
              <a:solidFill>
                <a:srgbClr val="000000"/>
              </a:solidFill>
              <a:effectLst/>
              <a:latin typeface="MSP Mincho"/>
              <a:ea typeface="Calibri" panose="020F0502020204030204" pitchFamily="34" charset="0"/>
              <a:cs typeface="MSP Mincho"/>
            </a:endParaRPr>
          </a:p>
          <a:p>
            <a:pPr algn="ctr">
              <a:lnSpc>
                <a:spcPct val="150000"/>
              </a:lnSpc>
            </a:pPr>
            <a:r>
              <a:rPr lang="en-US" sz="1800" b="1" dirty="0" err="1">
                <a:solidFill>
                  <a:srgbClr val="000000"/>
                </a:solidFill>
                <a:effectLst/>
                <a:latin typeface="Times New Roman" panose="02020603050405020304" pitchFamily="18" charset="0"/>
                <a:ea typeface="Calibri" panose="020F0502020204030204" pitchFamily="34" charset="0"/>
                <a:cs typeface="MSP Mincho"/>
              </a:rPr>
              <a:t>Shirsendu</a:t>
            </a:r>
            <a:r>
              <a:rPr lang="en-US" sz="1800" b="1" dirty="0">
                <a:solidFill>
                  <a:srgbClr val="000000"/>
                </a:solidFill>
                <a:effectLst/>
                <a:latin typeface="Times New Roman" panose="02020603050405020304" pitchFamily="18" charset="0"/>
                <a:ea typeface="Calibri" panose="020F0502020204030204" pitchFamily="34" charset="0"/>
                <a:cs typeface="MSP Mincho"/>
              </a:rPr>
              <a:t> Das </a:t>
            </a:r>
            <a:r>
              <a:rPr lang="en-US" sz="1600" b="1" dirty="0">
                <a:solidFill>
                  <a:srgbClr val="000000"/>
                </a:solidFill>
                <a:effectLst/>
                <a:latin typeface="Times New Roman" panose="02020603050405020304" pitchFamily="18" charset="0"/>
                <a:ea typeface="Calibri" panose="020F0502020204030204" pitchFamily="34" charset="0"/>
                <a:cs typeface="MSP Mincho"/>
              </a:rPr>
              <a:t>(216305157)</a:t>
            </a:r>
            <a:endParaRPr lang="en-IN" sz="1600" dirty="0">
              <a:solidFill>
                <a:srgbClr val="000000"/>
              </a:solidFill>
              <a:effectLst/>
              <a:latin typeface="MSP Mincho"/>
              <a:ea typeface="Calibri" panose="020F0502020204030204" pitchFamily="34" charset="0"/>
              <a:cs typeface="MSP Mincho"/>
            </a:endParaRPr>
          </a:p>
          <a:p>
            <a:pPr algn="ctr"/>
            <a:r>
              <a:rPr lang="en-IN" sz="1400" b="1" dirty="0">
                <a:effectLst/>
                <a:latin typeface="Times New Roman" panose="02020603050405020304" pitchFamily="18" charset="0"/>
                <a:ea typeface="Calibri" panose="020F0502020204030204" pitchFamily="34" charset="0"/>
              </a:rPr>
              <a:t>(26305156)</a:t>
            </a:r>
            <a:endParaRPr lang="en-IN" dirty="0"/>
          </a:p>
        </p:txBody>
      </p:sp>
    </p:spTree>
    <p:extLst>
      <p:ext uri="{BB962C8B-B14F-4D97-AF65-F5344CB8AC3E}">
        <p14:creationId xmlns:p14="http://schemas.microsoft.com/office/powerpoint/2010/main" val="1066236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B97E9D-A91D-7CE2-FDCE-7854750F6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7"/>
            <a:ext cx="12192000" cy="6856186"/>
          </a:xfrm>
          <a:prstGeom prst="rect">
            <a:avLst/>
          </a:prstGeom>
        </p:spPr>
      </p:pic>
    </p:spTree>
    <p:extLst>
      <p:ext uri="{BB962C8B-B14F-4D97-AF65-F5344CB8AC3E}">
        <p14:creationId xmlns:p14="http://schemas.microsoft.com/office/powerpoint/2010/main" val="2173760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9DED0E-2962-171E-7266-9BBAAFD24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7"/>
            <a:ext cx="12192000" cy="6856186"/>
          </a:xfrm>
          <a:prstGeom prst="rect">
            <a:avLst/>
          </a:prstGeom>
        </p:spPr>
      </p:pic>
    </p:spTree>
    <p:extLst>
      <p:ext uri="{BB962C8B-B14F-4D97-AF65-F5344CB8AC3E}">
        <p14:creationId xmlns:p14="http://schemas.microsoft.com/office/powerpoint/2010/main" val="2121229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
            <a:extLst>
              <a:ext uri="{FF2B5EF4-FFF2-40B4-BE49-F238E27FC236}">
                <a16:creationId xmlns:a16="http://schemas.microsoft.com/office/drawing/2014/main" id="{1516B9C0-184A-C1F5-05D6-2643B73F9F8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7502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3C2268-AB36-1511-8672-6FC8E46D86BA}"/>
              </a:ext>
            </a:extLst>
          </p:cNvPr>
          <p:cNvSpPr txBox="1"/>
          <p:nvPr/>
        </p:nvSpPr>
        <p:spPr>
          <a:xfrm>
            <a:off x="1880558" y="767656"/>
            <a:ext cx="6245525" cy="646331"/>
          </a:xfrm>
          <a:prstGeom prst="rect">
            <a:avLst/>
          </a:prstGeom>
          <a:noFill/>
        </p:spPr>
        <p:txBody>
          <a:bodyPr wrap="square" rtlCol="0">
            <a:spAutoFit/>
          </a:bodyPr>
          <a:lstStyle/>
          <a:p>
            <a:r>
              <a:rPr lang="en-IN" sz="3600" b="1" u="sng" dirty="0">
                <a:solidFill>
                  <a:schemeClr val="bg1"/>
                </a:solidFill>
              </a:rPr>
              <a:t>Technology used:</a:t>
            </a:r>
          </a:p>
        </p:txBody>
      </p:sp>
      <p:sp>
        <p:nvSpPr>
          <p:cNvPr id="4" name="TextBox 3">
            <a:extLst>
              <a:ext uri="{FF2B5EF4-FFF2-40B4-BE49-F238E27FC236}">
                <a16:creationId xmlns:a16="http://schemas.microsoft.com/office/drawing/2014/main" id="{CB19068D-CDBE-FEFF-AA86-272951936263}"/>
              </a:ext>
            </a:extLst>
          </p:cNvPr>
          <p:cNvSpPr txBox="1"/>
          <p:nvPr/>
        </p:nvSpPr>
        <p:spPr>
          <a:xfrm>
            <a:off x="405441" y="2222602"/>
            <a:ext cx="7013275" cy="2677656"/>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chemeClr val="bg1"/>
                </a:solidFill>
              </a:rPr>
              <a:t>HTML</a:t>
            </a:r>
            <a:r>
              <a:rPr lang="en-IN" dirty="0">
                <a:solidFill>
                  <a:schemeClr val="bg1"/>
                </a:solidFill>
              </a:rPr>
              <a:t>:</a:t>
            </a:r>
            <a:r>
              <a:rPr lang="en-IN" b="1" dirty="0">
                <a:solidFill>
                  <a:schemeClr val="bg1"/>
                </a:solidFill>
              </a:rPr>
              <a:t> </a:t>
            </a:r>
            <a:r>
              <a:rPr lang="en-US" sz="2000" b="1" i="0" dirty="0">
                <a:solidFill>
                  <a:schemeClr val="bg1"/>
                </a:solidFill>
                <a:effectLst/>
                <a:latin typeface="Söhne"/>
              </a:rPr>
              <a:t>HTML (Hypertext Markup Language) </a:t>
            </a:r>
            <a:r>
              <a:rPr lang="en-US" b="0" i="0" dirty="0">
                <a:solidFill>
                  <a:schemeClr val="bg1"/>
                </a:solidFill>
                <a:effectLst/>
                <a:latin typeface="Söhne"/>
              </a:rPr>
              <a:t>is a standard markup language used for creating the structure and content of web pages. It forms the foundation of the World Wide Web and is essential for building websites and web applications.</a:t>
            </a:r>
          </a:p>
          <a:p>
            <a:endParaRPr lang="en-US" dirty="0">
              <a:solidFill>
                <a:schemeClr val="bg1"/>
              </a:solidFill>
              <a:latin typeface="Söhne"/>
            </a:endParaRPr>
          </a:p>
          <a:p>
            <a:pPr marL="285750" indent="-285750">
              <a:buFont typeface="Arial" panose="020B0604020202020204" pitchFamily="34" charset="0"/>
              <a:buChar char="•"/>
            </a:pPr>
            <a:r>
              <a:rPr lang="en-US" b="1" dirty="0">
                <a:solidFill>
                  <a:schemeClr val="bg1"/>
                </a:solidFill>
                <a:latin typeface="Söhne"/>
              </a:rPr>
              <a:t>CSS</a:t>
            </a:r>
            <a:r>
              <a:rPr lang="en-US" dirty="0">
                <a:solidFill>
                  <a:schemeClr val="bg1"/>
                </a:solidFill>
                <a:latin typeface="Söhne"/>
              </a:rPr>
              <a:t>: </a:t>
            </a:r>
            <a:r>
              <a:rPr lang="en-US" b="1" i="0" dirty="0">
                <a:solidFill>
                  <a:schemeClr val="bg1"/>
                </a:solidFill>
                <a:effectLst/>
                <a:latin typeface="Söhne"/>
              </a:rPr>
              <a:t>CSS (Cascading Style Sheets) </a:t>
            </a:r>
            <a:r>
              <a:rPr lang="en-US" b="0" i="0" dirty="0">
                <a:solidFill>
                  <a:schemeClr val="bg1"/>
                </a:solidFill>
                <a:effectLst/>
                <a:latin typeface="Söhne"/>
              </a:rPr>
              <a:t>can be used in conjunction with HTML to control the presentation and layout of web pages. By using CSS, you can specify colors, fonts, spacing, and other visual properties, separate from the HTML structure.</a:t>
            </a:r>
            <a:endParaRPr lang="en-IN" dirty="0">
              <a:solidFill>
                <a:schemeClr val="bg1"/>
              </a:solidFill>
            </a:endParaRPr>
          </a:p>
        </p:txBody>
      </p:sp>
      <p:pic>
        <p:nvPicPr>
          <p:cNvPr id="6" name="Picture 5">
            <a:extLst>
              <a:ext uri="{FF2B5EF4-FFF2-40B4-BE49-F238E27FC236}">
                <a16:creationId xmlns:a16="http://schemas.microsoft.com/office/drawing/2014/main" id="{CA96E7A4-D1F3-6229-1EF1-FCC24AC6B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0180" y="1854680"/>
            <a:ext cx="4214274" cy="2958954"/>
          </a:xfrm>
          <a:prstGeom prst="rect">
            <a:avLst/>
          </a:prstGeom>
        </p:spPr>
      </p:pic>
    </p:spTree>
    <p:extLst>
      <p:ext uri="{BB962C8B-B14F-4D97-AF65-F5344CB8AC3E}">
        <p14:creationId xmlns:p14="http://schemas.microsoft.com/office/powerpoint/2010/main" val="3871710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
            <a:extLst>
              <a:ext uri="{FF2B5EF4-FFF2-40B4-BE49-F238E27FC236}">
                <a16:creationId xmlns:a16="http://schemas.microsoft.com/office/drawing/2014/main" id="{51AD1AA1-02FB-10FA-E958-D828B35FCAE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98402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C9A2F9-EE51-FC8C-A034-A135DB57B1AB}"/>
              </a:ext>
            </a:extLst>
          </p:cNvPr>
          <p:cNvSpPr txBox="1"/>
          <p:nvPr/>
        </p:nvSpPr>
        <p:spPr>
          <a:xfrm>
            <a:off x="3956649" y="1169681"/>
            <a:ext cx="4278702" cy="646331"/>
          </a:xfrm>
          <a:prstGeom prst="rect">
            <a:avLst/>
          </a:prstGeom>
          <a:noFill/>
        </p:spPr>
        <p:txBody>
          <a:bodyPr wrap="square" rtlCol="0">
            <a:spAutoFit/>
          </a:bodyPr>
          <a:lstStyle/>
          <a:p>
            <a:r>
              <a:rPr lang="en-IN" sz="3600" b="1" u="sng" dirty="0">
                <a:solidFill>
                  <a:schemeClr val="bg1"/>
                </a:solidFill>
                <a:latin typeface="Times New Roman" panose="02020603050405020304" pitchFamily="18" charset="0"/>
                <a:cs typeface="Times New Roman" panose="02020603050405020304" pitchFamily="18" charset="0"/>
              </a:rPr>
              <a:t>References:</a:t>
            </a:r>
            <a:endParaRPr lang="en-IN"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151A362-5426-D9D4-0764-E9183A8BE313}"/>
              </a:ext>
            </a:extLst>
          </p:cNvPr>
          <p:cNvSpPr txBox="1"/>
          <p:nvPr/>
        </p:nvSpPr>
        <p:spPr>
          <a:xfrm>
            <a:off x="3743865" y="2429896"/>
            <a:ext cx="5814204" cy="1877437"/>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chemeClr val="bg1"/>
                </a:solidFill>
                <a:hlinkClick r:id="rId2"/>
              </a:rPr>
              <a:t>www.w3schools.com</a:t>
            </a:r>
            <a:endParaRPr lang="en-IN" sz="2000" dirty="0">
              <a:solidFill>
                <a:schemeClr val="bg1"/>
              </a:solidFill>
            </a:endParaRPr>
          </a:p>
          <a:p>
            <a:pPr marL="342900" indent="-342900">
              <a:buFont typeface="Arial" panose="020B0604020202020204" pitchFamily="34" charset="0"/>
              <a:buChar char="•"/>
            </a:pPr>
            <a:r>
              <a:rPr lang="en-IN" sz="2000" dirty="0">
                <a:solidFill>
                  <a:schemeClr val="bg1"/>
                </a:solidFill>
                <a:hlinkClick r:id="rId3"/>
              </a:rPr>
              <a:t>www.codeacademy.com</a:t>
            </a:r>
            <a:endParaRPr lang="en-IN" sz="2000" dirty="0">
              <a:solidFill>
                <a:schemeClr val="bg1"/>
              </a:solidFill>
            </a:endParaRPr>
          </a:p>
          <a:p>
            <a:pPr marL="342900" indent="-342900">
              <a:buFont typeface="Arial" panose="020B0604020202020204" pitchFamily="34" charset="0"/>
              <a:buChar char="•"/>
            </a:pPr>
            <a:r>
              <a:rPr lang="en-IN" sz="2000" dirty="0">
                <a:solidFill>
                  <a:schemeClr val="bg1"/>
                </a:solidFill>
                <a:hlinkClick r:id="rId4"/>
              </a:rPr>
              <a:t>www.learn-HTML.org</a:t>
            </a:r>
            <a:endParaRPr lang="en-IN" sz="2000" dirty="0">
              <a:solidFill>
                <a:schemeClr val="bg1"/>
              </a:solidFill>
            </a:endParaRPr>
          </a:p>
          <a:p>
            <a:pPr marL="342900" indent="-342900">
              <a:buFont typeface="Arial" panose="020B0604020202020204" pitchFamily="34" charset="0"/>
              <a:buChar char="•"/>
            </a:pPr>
            <a:r>
              <a:rPr lang="en-IN" sz="2000" dirty="0">
                <a:solidFill>
                  <a:schemeClr val="bg1"/>
                </a:solidFill>
                <a:hlinkClick r:id="rId5"/>
              </a:rPr>
              <a:t>www.javatpoint.com</a:t>
            </a:r>
            <a:endParaRPr lang="en-IN" sz="2000" dirty="0">
              <a:solidFill>
                <a:schemeClr val="bg1"/>
              </a:solidFill>
            </a:endParaRP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1361586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D22BCD-8B42-7554-ECBC-C95E16AAD93A}"/>
              </a:ext>
            </a:extLst>
          </p:cNvPr>
          <p:cNvPicPr>
            <a:picLocks noChangeAspect="1"/>
          </p:cNvPicPr>
          <p:nvPr/>
        </p:nvPicPr>
        <p:blipFill rotWithShape="1">
          <a:blip r:embed="rId2">
            <a:extLst>
              <a:ext uri="{28A0092B-C50C-407E-A947-70E740481C1C}">
                <a14:useLocalDpi xmlns:a14="http://schemas.microsoft.com/office/drawing/2010/main" val="0"/>
              </a:ext>
            </a:extLst>
          </a:blip>
          <a:srcRect t="-13" b="13"/>
          <a:stretch/>
        </p:blipFill>
        <p:spPr>
          <a:xfrm>
            <a:off x="0" y="907"/>
            <a:ext cx="12192000" cy="6856186"/>
          </a:xfrm>
          <a:prstGeom prst="rect">
            <a:avLst/>
          </a:prstGeom>
        </p:spPr>
      </p:pic>
      <p:sp>
        <p:nvSpPr>
          <p:cNvPr id="2" name="Rectangle 1">
            <a:extLst>
              <a:ext uri="{FF2B5EF4-FFF2-40B4-BE49-F238E27FC236}">
                <a16:creationId xmlns:a16="http://schemas.microsoft.com/office/drawing/2014/main" id="{69DC42A4-21AC-E258-044C-5C86C65A0692}"/>
              </a:ext>
            </a:extLst>
          </p:cNvPr>
          <p:cNvSpPr/>
          <p:nvPr/>
        </p:nvSpPr>
        <p:spPr>
          <a:xfrm>
            <a:off x="442452" y="3293806"/>
            <a:ext cx="5496232" cy="251705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ln>
                <a:solidFill>
                  <a:schemeClr val="bg1"/>
                </a:solidFill>
              </a:ln>
            </a:endParaRPr>
          </a:p>
        </p:txBody>
      </p:sp>
    </p:spTree>
    <p:extLst>
      <p:ext uri="{BB962C8B-B14F-4D97-AF65-F5344CB8AC3E}">
        <p14:creationId xmlns:p14="http://schemas.microsoft.com/office/powerpoint/2010/main" val="2625135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5776-EB0E-2232-9C99-374D4C500615}"/>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06175079-2881-E8C5-474E-D84A887878CC}"/>
              </a:ext>
            </a:extLst>
          </p:cNvPr>
          <p:cNvSpPr txBox="1"/>
          <p:nvPr/>
        </p:nvSpPr>
        <p:spPr>
          <a:xfrm>
            <a:off x="3598926" y="673963"/>
            <a:ext cx="4352544" cy="707886"/>
          </a:xfrm>
          <a:prstGeom prst="rect">
            <a:avLst/>
          </a:prstGeom>
          <a:noFill/>
        </p:spPr>
        <p:txBody>
          <a:bodyPr wrap="square" rtlCol="0">
            <a:spAutoFit/>
          </a:bodyPr>
          <a:lstStyle/>
          <a:p>
            <a:pPr algn="ctr"/>
            <a:r>
              <a:rPr lang="en-IN" sz="4000" b="1" u="sng" dirty="0" err="1">
                <a:solidFill>
                  <a:schemeClr val="bg1"/>
                </a:solidFill>
              </a:rPr>
              <a:t>Contants</a:t>
            </a:r>
            <a:r>
              <a:rPr lang="en-IN" sz="4000" b="1" u="sng" dirty="0">
                <a:solidFill>
                  <a:schemeClr val="bg1"/>
                </a:solidFill>
              </a:rPr>
              <a:t>:</a:t>
            </a:r>
            <a:endParaRPr lang="en-IN" sz="2400" b="1" u="sng" dirty="0">
              <a:solidFill>
                <a:schemeClr val="bg1"/>
              </a:solidFill>
            </a:endParaRPr>
          </a:p>
        </p:txBody>
      </p:sp>
      <p:sp>
        <p:nvSpPr>
          <p:cNvPr id="5" name="TextBox 4">
            <a:extLst>
              <a:ext uri="{FF2B5EF4-FFF2-40B4-BE49-F238E27FC236}">
                <a16:creationId xmlns:a16="http://schemas.microsoft.com/office/drawing/2014/main" id="{13D1AF11-D186-01DC-D8A5-9E2C04F59FCE}"/>
              </a:ext>
            </a:extLst>
          </p:cNvPr>
          <p:cNvSpPr txBox="1"/>
          <p:nvPr/>
        </p:nvSpPr>
        <p:spPr>
          <a:xfrm>
            <a:off x="2812729" y="1985973"/>
            <a:ext cx="6172200" cy="5570756"/>
          </a:xfrm>
          <a:prstGeom prst="rect">
            <a:avLst/>
          </a:prstGeom>
          <a:noFill/>
        </p:spPr>
        <p:txBody>
          <a:bodyPr wrap="square" rtlCol="0">
            <a:spAutoFit/>
          </a:bodyPr>
          <a:lstStyle/>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Introduction.</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Why online job portal are important now a days?</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The future of Online Job Portal.</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Algorithm.</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Flowchart.</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Applying for job online.</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Security.</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Searching for job opportunities.</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Performance.</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Advantages for job seekers.</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Technology used.</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References.</a:t>
            </a:r>
          </a:p>
          <a:p>
            <a:pPr marL="171450" indent="-171450">
              <a:buFont typeface="Arial" panose="020B0604020202020204" pitchFamily="34" charset="0"/>
              <a:buChar char="•"/>
            </a:pPr>
            <a:r>
              <a:rPr lang="en-IN" sz="2000" b="1" dirty="0">
                <a:solidFill>
                  <a:schemeClr val="bg1"/>
                </a:solidFill>
                <a:latin typeface="Times New Roman" panose="02020603050405020304" pitchFamily="18" charset="0"/>
                <a:cs typeface="Times New Roman" panose="02020603050405020304" pitchFamily="18" charset="0"/>
              </a:rPr>
              <a:t>Conclusion.</a:t>
            </a:r>
          </a:p>
          <a:p>
            <a:endParaRPr lang="en-IN" b="1" dirty="0">
              <a:solidFill>
                <a:schemeClr val="bg1"/>
              </a:solidFill>
              <a:latin typeface="Arial Black" panose="020B0A04020102020204" pitchFamily="34" charset="0"/>
            </a:endParaRPr>
          </a:p>
          <a:p>
            <a:endParaRPr lang="en-IN" sz="1200" b="1" dirty="0">
              <a:solidFill>
                <a:schemeClr val="bg1"/>
              </a:solidFill>
              <a:latin typeface="Arial Black" panose="020B0A04020102020204" pitchFamily="34" charset="0"/>
            </a:endParaRPr>
          </a:p>
          <a:p>
            <a:endParaRPr lang="en-IN" sz="1200" b="1" dirty="0">
              <a:solidFill>
                <a:schemeClr val="bg1"/>
              </a:solidFill>
              <a:latin typeface="Arial Black" panose="020B0A04020102020204" pitchFamily="34" charset="0"/>
            </a:endParaRPr>
          </a:p>
          <a:p>
            <a:endParaRPr lang="en-IN" sz="1800" dirty="0">
              <a:solidFill>
                <a:schemeClr val="bg1"/>
              </a:solidFill>
              <a:latin typeface="Arial Black" panose="020B0A04020102020204" pitchFamily="34" charset="0"/>
            </a:endParaRPr>
          </a:p>
          <a:p>
            <a:endParaRPr lang="en-IN"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1583665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
            <a:extLst>
              <a:ext uri="{FF2B5EF4-FFF2-40B4-BE49-F238E27FC236}">
                <a16:creationId xmlns:a16="http://schemas.microsoft.com/office/drawing/2014/main" id="{0D1B3411-426C-4721-A558-42924917481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B156850-E3E9-89E7-0CD4-47A29A8CE318}"/>
              </a:ext>
            </a:extLst>
          </p:cNvPr>
          <p:cNvSpPr/>
          <p:nvPr/>
        </p:nvSpPr>
        <p:spPr>
          <a:xfrm>
            <a:off x="383458" y="1514169"/>
            <a:ext cx="5319252" cy="337246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0" i="0" dirty="0">
                <a:solidFill>
                  <a:schemeClr val="bg1"/>
                </a:solidFill>
                <a:effectLst/>
                <a:latin typeface="Times New Roman" panose="02020603050405020304" pitchFamily="18" charset="0"/>
                <a:cs typeface="Times New Roman" panose="02020603050405020304" pitchFamily="18" charset="0"/>
              </a:rPr>
              <a:t>An online job portal is a digital platform that connects job seekers and employers, providing a convenient and efficient way for both parties to find and fill job vacancies. These portals have become increasingly popular due to their ease of use, extensive reach, and ability to streamline the job search process.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A2150A9-2351-8979-698E-B508379D9CA9}"/>
              </a:ext>
            </a:extLst>
          </p:cNvPr>
          <p:cNvSpPr txBox="1"/>
          <p:nvPr/>
        </p:nvSpPr>
        <p:spPr>
          <a:xfrm>
            <a:off x="196645" y="1386349"/>
            <a:ext cx="5692877" cy="584775"/>
          </a:xfrm>
          <a:prstGeom prst="rect">
            <a:avLst/>
          </a:prstGeom>
          <a:noFill/>
        </p:spPr>
        <p:txBody>
          <a:bodyPr wrap="square" rtlCol="0">
            <a:spAutoFit/>
          </a:bodyPr>
          <a:lstStyle/>
          <a:p>
            <a:pPr algn="ctr"/>
            <a:r>
              <a:rPr lang="en-IN" sz="3200" u="sng" dirty="0">
                <a:solidFill>
                  <a:schemeClr val="bg1"/>
                </a:solidFill>
                <a:latin typeface="Arial Black" panose="020B0A04020102020204" pitchFamily="34" charset="0"/>
              </a:rPr>
              <a:t>Introduction:</a:t>
            </a:r>
            <a:endParaRPr lang="en-IN" sz="3600" u="sng"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71179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
            <a:extLst>
              <a:ext uri="{FF2B5EF4-FFF2-40B4-BE49-F238E27FC236}">
                <a16:creationId xmlns:a16="http://schemas.microsoft.com/office/drawing/2014/main" id="{5D57EE89-9A5D-E5E4-EB6A-5045476AAC9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963CFDF-81B4-2AFB-AE2D-A5B959F237B1}"/>
              </a:ext>
            </a:extLst>
          </p:cNvPr>
          <p:cNvSpPr/>
          <p:nvPr/>
        </p:nvSpPr>
        <p:spPr>
          <a:xfrm>
            <a:off x="5683045" y="1081548"/>
            <a:ext cx="6302478" cy="116570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4941B1A5-53D1-3A49-CD68-85D24EF80073}"/>
              </a:ext>
            </a:extLst>
          </p:cNvPr>
          <p:cNvSpPr txBox="1"/>
          <p:nvPr/>
        </p:nvSpPr>
        <p:spPr>
          <a:xfrm>
            <a:off x="5476568" y="1036220"/>
            <a:ext cx="6302478" cy="1077218"/>
          </a:xfrm>
          <a:prstGeom prst="rect">
            <a:avLst/>
          </a:prstGeom>
          <a:noFill/>
        </p:spPr>
        <p:txBody>
          <a:bodyPr wrap="square" rtlCol="0">
            <a:spAutoFit/>
          </a:bodyPr>
          <a:lstStyle/>
          <a:p>
            <a:pPr algn="ctr"/>
            <a:r>
              <a:rPr lang="en-IN" sz="3200" dirty="0">
                <a:solidFill>
                  <a:schemeClr val="bg1"/>
                </a:solidFill>
                <a:latin typeface="Arial Black" panose="020B0A04020102020204" pitchFamily="34" charset="0"/>
              </a:rPr>
              <a:t>Why online job portal are important now a days?</a:t>
            </a:r>
          </a:p>
        </p:txBody>
      </p:sp>
      <p:sp>
        <p:nvSpPr>
          <p:cNvPr id="5" name="Rectangle 4">
            <a:extLst>
              <a:ext uri="{FF2B5EF4-FFF2-40B4-BE49-F238E27FC236}">
                <a16:creationId xmlns:a16="http://schemas.microsoft.com/office/drawing/2014/main" id="{9B82EE96-94B1-A4DE-56DB-C62224EB91ED}"/>
              </a:ext>
            </a:extLst>
          </p:cNvPr>
          <p:cNvSpPr/>
          <p:nvPr/>
        </p:nvSpPr>
        <p:spPr>
          <a:xfrm>
            <a:off x="5614219" y="176981"/>
            <a:ext cx="6371304" cy="90456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BCA63673-BAFF-2E5A-5F3E-DF8D7C2F8FA9}"/>
              </a:ext>
            </a:extLst>
          </p:cNvPr>
          <p:cNvSpPr/>
          <p:nvPr/>
        </p:nvSpPr>
        <p:spPr>
          <a:xfrm>
            <a:off x="5830529" y="2257089"/>
            <a:ext cx="5968181" cy="28316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2000" b="0" i="0" dirty="0">
                <a:solidFill>
                  <a:schemeClr val="bg1"/>
                </a:solidFill>
                <a:effectLst/>
                <a:latin typeface="Times New Roman" panose="02020603050405020304" pitchFamily="18" charset="0"/>
                <a:cs typeface="Times New Roman" panose="02020603050405020304" pitchFamily="18" charset="0"/>
              </a:rPr>
              <a:t>1.  Online job application process is time saving.</a:t>
            </a:r>
            <a:br>
              <a:rPr lang="en-US" sz="2000" dirty="0">
                <a:solidFill>
                  <a:schemeClr val="bg1"/>
                </a:solidFill>
                <a:latin typeface="Times New Roman" panose="02020603050405020304" pitchFamily="18" charset="0"/>
                <a:cs typeface="Times New Roman" panose="02020603050405020304" pitchFamily="18" charset="0"/>
              </a:rPr>
            </a:br>
            <a:r>
              <a:rPr lang="en-US" sz="2000" b="0" i="0" dirty="0">
                <a:solidFill>
                  <a:schemeClr val="bg1"/>
                </a:solidFill>
                <a:effectLst/>
                <a:latin typeface="Times New Roman" panose="02020603050405020304" pitchFamily="18" charset="0"/>
                <a:cs typeface="Times New Roman" panose="02020603050405020304" pitchFamily="18" charset="0"/>
              </a:rPr>
              <a:t>2.  You get relevant jobs that match your qualification.</a:t>
            </a:r>
            <a:br>
              <a:rPr lang="en-US" sz="2000" dirty="0">
                <a:solidFill>
                  <a:schemeClr val="bg1"/>
                </a:solidFill>
                <a:latin typeface="Times New Roman" panose="02020603050405020304" pitchFamily="18" charset="0"/>
                <a:cs typeface="Times New Roman" panose="02020603050405020304" pitchFamily="18" charset="0"/>
              </a:rPr>
            </a:br>
            <a:r>
              <a:rPr lang="en-US" sz="2000" b="0" i="0" dirty="0">
                <a:solidFill>
                  <a:schemeClr val="bg1"/>
                </a:solidFill>
                <a:effectLst/>
                <a:latin typeface="Times New Roman" panose="02020603050405020304" pitchFamily="18" charset="0"/>
                <a:cs typeface="Times New Roman" panose="02020603050405020304" pitchFamily="18" charset="0"/>
              </a:rPr>
              <a:t>3.  You get fast reply.</a:t>
            </a:r>
            <a:br>
              <a:rPr lang="en-US" sz="2000" dirty="0">
                <a:solidFill>
                  <a:schemeClr val="bg1"/>
                </a:solidFill>
                <a:latin typeface="Times New Roman" panose="02020603050405020304" pitchFamily="18" charset="0"/>
                <a:cs typeface="Times New Roman" panose="02020603050405020304" pitchFamily="18" charset="0"/>
              </a:rPr>
            </a:br>
            <a:r>
              <a:rPr lang="en-US" sz="2000" b="0" i="0" dirty="0">
                <a:solidFill>
                  <a:schemeClr val="bg1"/>
                </a:solidFill>
                <a:effectLst/>
                <a:latin typeface="Times New Roman" panose="02020603050405020304" pitchFamily="18" charset="0"/>
                <a:cs typeface="Times New Roman" panose="02020603050405020304" pitchFamily="18" charset="0"/>
              </a:rPr>
              <a:t>4.  The database is not restricted to any particular.                           industry or region.</a:t>
            </a:r>
            <a:br>
              <a:rPr lang="en-US" sz="2000" dirty="0">
                <a:solidFill>
                  <a:schemeClr val="bg1"/>
                </a:solidFill>
                <a:latin typeface="Times New Roman" panose="02020603050405020304" pitchFamily="18" charset="0"/>
                <a:cs typeface="Times New Roman" panose="02020603050405020304" pitchFamily="18" charset="0"/>
              </a:rPr>
            </a:br>
            <a:r>
              <a:rPr lang="en-US" sz="2000" b="0" i="0" dirty="0">
                <a:solidFill>
                  <a:schemeClr val="bg1"/>
                </a:solidFill>
                <a:effectLst/>
                <a:latin typeface="Times New Roman" panose="02020603050405020304" pitchFamily="18" charset="0"/>
                <a:cs typeface="Times New Roman" panose="02020603050405020304" pitchFamily="18" charset="0"/>
              </a:rPr>
              <a:t>5.  Jobs are well sorted as per different parameters for accurate match.</a:t>
            </a:r>
            <a:br>
              <a:rPr lang="en-US" sz="2000" dirty="0">
                <a:solidFill>
                  <a:schemeClr val="bg1"/>
                </a:solidFill>
                <a:latin typeface="Times New Roman" panose="02020603050405020304" pitchFamily="18" charset="0"/>
                <a:cs typeface="Times New Roman" panose="02020603050405020304" pitchFamily="18" charset="0"/>
              </a:rPr>
            </a:br>
            <a:r>
              <a:rPr lang="en-US" sz="2000" b="0" i="0" dirty="0">
                <a:solidFill>
                  <a:schemeClr val="bg1"/>
                </a:solidFill>
                <a:effectLst/>
                <a:latin typeface="Times New Roman" panose="02020603050405020304" pitchFamily="18" charset="0"/>
                <a:cs typeface="Times New Roman" panose="02020603050405020304" pitchFamily="18" charset="0"/>
              </a:rPr>
              <a:t>6.  This process is free of cost.</a:t>
            </a:r>
            <a:br>
              <a:rPr lang="en-US" dirty="0"/>
            </a:br>
            <a:endParaRPr lang="en-IN" dirty="0"/>
          </a:p>
        </p:txBody>
      </p:sp>
    </p:spTree>
    <p:extLst>
      <p:ext uri="{BB962C8B-B14F-4D97-AF65-F5344CB8AC3E}">
        <p14:creationId xmlns:p14="http://schemas.microsoft.com/office/powerpoint/2010/main" val="251153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
            <a:extLst>
              <a:ext uri="{FF2B5EF4-FFF2-40B4-BE49-F238E27FC236}">
                <a16:creationId xmlns:a16="http://schemas.microsoft.com/office/drawing/2014/main" id="{F8D0141A-6FB1-C7F9-258F-2EFFFDB6A90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F15DEACF-A7D8-A927-32F2-4563E67C01E8}"/>
              </a:ext>
            </a:extLst>
          </p:cNvPr>
          <p:cNvSpPr/>
          <p:nvPr/>
        </p:nvSpPr>
        <p:spPr>
          <a:xfrm>
            <a:off x="5761703" y="491613"/>
            <a:ext cx="6194323" cy="158299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u="sng" dirty="0">
                <a:solidFill>
                  <a:schemeClr val="bg1"/>
                </a:solidFill>
                <a:latin typeface="Arial Black" panose="020B0A04020102020204" pitchFamily="34" charset="0"/>
              </a:rPr>
              <a:t>The future of Online Job Portal:</a:t>
            </a:r>
            <a:endParaRPr lang="en-IN" sz="2000" u="sng"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178808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621147-2B93-E9E9-DA8F-B2C41E3F9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7"/>
            <a:ext cx="12192000" cy="6856186"/>
          </a:xfrm>
          <a:prstGeom prst="rect">
            <a:avLst/>
          </a:prstGeom>
        </p:spPr>
      </p:pic>
    </p:spTree>
    <p:extLst>
      <p:ext uri="{BB962C8B-B14F-4D97-AF65-F5344CB8AC3E}">
        <p14:creationId xmlns:p14="http://schemas.microsoft.com/office/powerpoint/2010/main" val="380624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08275-C43C-A93C-5F6D-D15DC115B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3579251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0FB91E-822E-B420-C53B-9E2D4B5AA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7"/>
            <a:ext cx="12192000" cy="6856186"/>
          </a:xfrm>
          <a:prstGeom prst="rect">
            <a:avLst/>
          </a:prstGeom>
        </p:spPr>
      </p:pic>
    </p:spTree>
    <p:extLst>
      <p:ext uri="{BB962C8B-B14F-4D97-AF65-F5344CB8AC3E}">
        <p14:creationId xmlns:p14="http://schemas.microsoft.com/office/powerpoint/2010/main" val="3209706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0899B0-243C-E88F-34E0-0E5C1B8C3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7"/>
            <a:ext cx="12192000" cy="6856186"/>
          </a:xfrm>
          <a:prstGeom prst="rect">
            <a:avLst/>
          </a:prstGeom>
        </p:spPr>
      </p:pic>
    </p:spTree>
    <p:extLst>
      <p:ext uri="{BB962C8B-B14F-4D97-AF65-F5344CB8AC3E}">
        <p14:creationId xmlns:p14="http://schemas.microsoft.com/office/powerpoint/2010/main" val="908311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TotalTime>
  <Words>356</Words>
  <Application>Microsoft Office PowerPoint</Application>
  <PresentationFormat>Widescreen</PresentationFormat>
  <Paragraphs>41</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Black</vt:lpstr>
      <vt:lpstr>Calibri</vt:lpstr>
      <vt:lpstr>Calibri Light</vt:lpstr>
      <vt:lpstr>MSP Mincho</vt:lpstr>
      <vt:lpstr>Söhne</vt:lpstr>
      <vt:lpstr>Times New Roman</vt:lpstr>
      <vt:lpstr>Office Theme</vt:lpstr>
      <vt:lpstr>GOMATI DISTRICT POLYTECHNIC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argha chakraborty</dc:creator>
  <cp:lastModifiedBy>Arkajyoti Roy</cp:lastModifiedBy>
  <cp:revision>15</cp:revision>
  <dcterms:created xsi:type="dcterms:W3CDTF">2023-06-21T09:34:51Z</dcterms:created>
  <dcterms:modified xsi:type="dcterms:W3CDTF">2023-11-25T17:55:10Z</dcterms:modified>
</cp:coreProperties>
</file>